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56" r:id="rId5"/>
    <p:sldId id="278" r:id="rId6"/>
    <p:sldId id="279" r:id="rId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5E9"/>
    <a:srgbClr val="FDEEE0"/>
    <a:srgbClr val="F2D0EC"/>
    <a:srgbClr val="F4DAE8"/>
    <a:srgbClr val="CFDFDE"/>
    <a:srgbClr val="C5E0B4"/>
    <a:srgbClr val="F8C7EF"/>
    <a:srgbClr val="F8CBAD"/>
    <a:srgbClr val="F9F1B9"/>
    <a:srgbClr val="F4D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A8235-1202-43A2-A794-90C66E8DF7F5}" v="9" dt="2023-03-21T18:01:18.451"/>
    <p1510:client id="{A6FE7F0F-100A-4AE6-A93B-314276833A77}" v="1" dt="2023-03-21T18:09:22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3870" autoAdjust="0"/>
  </p:normalViewPr>
  <p:slideViewPr>
    <p:cSldViewPr snapToGrid="0" snapToObjects="1">
      <p:cViewPr varScale="1">
        <p:scale>
          <a:sx n="62" d="100"/>
          <a:sy n="62" d="100"/>
        </p:scale>
        <p:origin x="9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AE9ECCA-2838-9949-BB26-6728E0A35E56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260A05B-4DE2-5E4D-A6B9-D7BED585C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0A05B-4DE2-5E4D-A6B9-D7BED585CC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6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0A05B-4DE2-5E4D-A6B9-D7BED585CC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0A05B-4DE2-5E4D-A6B9-D7BED585CC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2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0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6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0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8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3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4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871D-7556-5645-818D-05BF3842246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A024-32F3-D243-9A81-5FA5D3658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3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EABF1D-B9AE-1D40-8972-AA0549940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581564" y="593244"/>
            <a:ext cx="411880" cy="1482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07AF4-38C8-9C4F-97F4-D7C1CEFDE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773279" y="605924"/>
            <a:ext cx="392324" cy="15165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315A8F-EAD9-D544-8112-BFE6F341E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443178" y="549786"/>
            <a:ext cx="392324" cy="15165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59DC2D-484D-0C48-AE6B-3FA12E0FD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280567" y="566310"/>
            <a:ext cx="392324" cy="15165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D927CD-5B8F-9849-9DEC-A612E976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97433" y="558508"/>
            <a:ext cx="421262" cy="1516542"/>
          </a:xfrm>
          <a:prstGeom prst="rect">
            <a:avLst/>
          </a:prstGeom>
        </p:spPr>
      </p:pic>
      <p:graphicFrame>
        <p:nvGraphicFramePr>
          <p:cNvPr id="4" name="Group 213">
            <a:extLst>
              <a:ext uri="{FF2B5EF4-FFF2-40B4-BE49-F238E27FC236}">
                <a16:creationId xmlns:a16="http://schemas.microsoft.com/office/drawing/2014/main" id="{A05B1488-57BB-E14E-818E-74025141A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144"/>
              </p:ext>
            </p:extLst>
          </p:nvPr>
        </p:nvGraphicFramePr>
        <p:xfrm>
          <a:off x="802664" y="1628013"/>
          <a:ext cx="10601436" cy="4086098"/>
        </p:xfrm>
        <a:graphic>
          <a:graphicData uri="http://schemas.openxmlformats.org/drawingml/2006/table">
            <a:tbl>
              <a:tblPr/>
              <a:tblGrid>
                <a:gridCol w="132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1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6534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Main Dish</a:t>
                      </a:r>
                    </a:p>
                  </a:txBody>
                  <a:tcPr marL="96802" marR="96802" marT="72000" marB="4840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heese and Tomato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Pizza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Sausages and Mash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Pork Sausages with Mashed Potatoes and Gravy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Roast Turkey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Served with Mashed Potatoes and Gravy</a:t>
                      </a:r>
                    </a:p>
                  </a:txBody>
                  <a:tcPr marL="97200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Beef  Bolognese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Fusilli Pasta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E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Fish Fingers 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Served with Herby Diced Potatoes and Ketchup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27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Vegetarian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Chickpea &amp; Vegetable 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Tikka Masala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Served with Wholegrain Rice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Macaroni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 &amp; Vegetable Bake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Creamy Vegetable Bake served with Mashed Potatoes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Vegetarian 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Meatless Balls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Served with Tomato Sauce and Wholegrain Rice 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7E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Plain Omelette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Herby Diced Potatoes and Ketchup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140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Alternative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Cheese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Vegetarian Bolognese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Salmon Mayonnaise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Baked Beans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Cheese 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16349"/>
                  </a:ext>
                </a:extLst>
              </a:tr>
              <a:tr h="826549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Vegetables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Peas and Sweetcorn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Baby Carrots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Mixed Vegetables 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Sweetcorn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64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Dessert  </a:t>
                      </a: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Yoghurt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Chocolate &amp; Banana Swirl Cake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Jammy Jack Flapjack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Pineapple Upside-Down Cake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7E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Half Dipped Chocolate Shortbread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0A2B2BC-1568-7C40-BA00-8C37C4D5E441}"/>
              </a:ext>
            </a:extLst>
          </p:cNvPr>
          <p:cNvSpPr txBox="1"/>
          <p:nvPr/>
        </p:nvSpPr>
        <p:spPr>
          <a:xfrm>
            <a:off x="132060" y="201389"/>
            <a:ext cx="1412525" cy="599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400" b="1" dirty="0">
                <a:solidFill>
                  <a:schemeClr val="bg1"/>
                </a:solidFill>
                <a:cs typeface="Futura Medium" panose="020B0602020204020303" pitchFamily="34" charset="-79"/>
              </a:rPr>
              <a:t>WEEK 1 </a:t>
            </a:r>
            <a:br>
              <a:rPr lang="en-US" sz="2400" b="1" dirty="0">
                <a:solidFill>
                  <a:schemeClr val="bg1"/>
                </a:solidFill>
                <a:cs typeface="Futura Medium" panose="020B0602020204020303" pitchFamily="34" charset="-79"/>
              </a:rPr>
            </a:br>
            <a:r>
              <a:rPr lang="en-US" sz="2400" b="1" dirty="0">
                <a:solidFill>
                  <a:schemeClr val="bg1"/>
                </a:solidFill>
                <a:cs typeface="Futura Medium" panose="020B0602020204020303" pitchFamily="34" charset="-79"/>
              </a:rPr>
              <a:t>MENU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F4D90-288B-234C-8871-73D738FD017E}"/>
              </a:ext>
            </a:extLst>
          </p:cNvPr>
          <p:cNvSpPr txBox="1"/>
          <p:nvPr/>
        </p:nvSpPr>
        <p:spPr>
          <a:xfrm>
            <a:off x="2157009" y="1210305"/>
            <a:ext cx="1516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Futura Medium" panose="020B0602020204020303" pitchFamily="34" charset="-79"/>
              </a:rPr>
              <a:t>MONDAY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5D0D13-6CA9-7A4D-85D2-DAD9AA1E15CD}"/>
              </a:ext>
            </a:extLst>
          </p:cNvPr>
          <p:cNvSpPr txBox="1"/>
          <p:nvPr/>
        </p:nvSpPr>
        <p:spPr>
          <a:xfrm>
            <a:off x="4055339" y="1196441"/>
            <a:ext cx="1422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TUESDAY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6CD730-D72A-2343-9877-FDC789ED9332}"/>
              </a:ext>
            </a:extLst>
          </p:cNvPr>
          <p:cNvSpPr txBox="1"/>
          <p:nvPr/>
        </p:nvSpPr>
        <p:spPr>
          <a:xfrm>
            <a:off x="5891359" y="1162891"/>
            <a:ext cx="147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Futura Medium" panose="020B0602020204020303" pitchFamily="34" charset="-79"/>
              </a:rPr>
              <a:t>WEDNESDAY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18D6B5-D874-9F47-953F-03DBF0C89E2B}"/>
              </a:ext>
            </a:extLst>
          </p:cNvPr>
          <p:cNvSpPr txBox="1"/>
          <p:nvPr/>
        </p:nvSpPr>
        <p:spPr>
          <a:xfrm>
            <a:off x="7770749" y="1153766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THURSDAY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13B12D-1722-0345-B7F8-1046FDF18D3F}"/>
              </a:ext>
            </a:extLst>
          </p:cNvPr>
          <p:cNvSpPr txBox="1"/>
          <p:nvPr/>
        </p:nvSpPr>
        <p:spPr>
          <a:xfrm>
            <a:off x="9752652" y="1162892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Futura Medium" panose="020B0602020204020303" pitchFamily="34" charset="-79"/>
              </a:rPr>
              <a:t>FRIDAY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A5D5F66-9453-124D-9872-233A1309A5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1466" y="2496484"/>
            <a:ext cx="164337" cy="28172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BF82C05-AC5D-4444-AF0F-8EAA82E0E9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6736" y="6384268"/>
            <a:ext cx="123292" cy="21135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A456BB4-41D5-464D-A927-92DF74BFF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8617" y="6443940"/>
            <a:ext cx="158162" cy="123014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479DEC3-05B3-AB48-A566-38502A720B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4848" y="6443940"/>
            <a:ext cx="92563" cy="12937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8193DD-3AAF-9943-8D5E-F707A30E2C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0742" y="6412889"/>
            <a:ext cx="123292" cy="1541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35AF7C2-B2A6-B145-BCE9-41F5B84E9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3923" y="6443940"/>
            <a:ext cx="107637" cy="12301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FC1F25D-E0C6-4C50-B98E-F59ABD7E61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2939" y="3726291"/>
            <a:ext cx="231430" cy="1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078C04-5ED0-4E3C-A803-57F96683D475}"/>
              </a:ext>
            </a:extLst>
          </p:cNvPr>
          <p:cNvSpPr txBox="1"/>
          <p:nvPr/>
        </p:nvSpPr>
        <p:spPr>
          <a:xfrm>
            <a:off x="1516136" y="6243837"/>
            <a:ext cx="4703815" cy="52322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41A5C"/>
                </a:solidFill>
              </a:rPr>
              <a:t>Bread, Fruit &amp; Yoghurt available every day. </a:t>
            </a:r>
          </a:p>
          <a:p>
            <a:pPr algn="ctr"/>
            <a:endParaRPr lang="en-GB" sz="1400" dirty="0">
              <a:solidFill>
                <a:srgbClr val="A41A5C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1A0DC6-9333-4C4C-958C-AEB0E4F51E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061" y="2064871"/>
            <a:ext cx="504938" cy="32468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EE1891-0761-4CDB-8F16-FBABD4720D18}"/>
              </a:ext>
            </a:extLst>
          </p:cNvPr>
          <p:cNvSpPr txBox="1"/>
          <p:nvPr/>
        </p:nvSpPr>
        <p:spPr>
          <a:xfrm rot="16200000">
            <a:off x="-1058345" y="3191714"/>
            <a:ext cx="303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84E11"/>
                </a:solidFill>
              </a:rPr>
              <a:t>Apr 2023 – Oct 2023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C9029B4B-135B-4219-B1E6-9CEC83B122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937" y="5481178"/>
            <a:ext cx="128784" cy="18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62B0C8-677C-9F96-7B51-DDEE52B276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7712" y="2450312"/>
            <a:ext cx="157500" cy="27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6F7A11-99DB-C8E6-D0CC-3DA79DA8A4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7712" y="1628868"/>
            <a:ext cx="157500" cy="27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053E4CE-1D22-A7CA-83BF-D8584742FE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36803" y="2615317"/>
            <a:ext cx="184938" cy="23117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CC608DE-BE0D-BCA5-F607-0033196ECD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6304" y="2576490"/>
            <a:ext cx="157500" cy="270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2EAEF0D-1BC0-D4C9-BF40-B264A2AF96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6003" y="2697469"/>
            <a:ext cx="157500" cy="27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EA55B6F-2750-69DE-8C1E-2CA79F4636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495" y="3634864"/>
            <a:ext cx="157500" cy="27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54DC085-9C14-109B-B140-D166E86E66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5366" y="3652534"/>
            <a:ext cx="157500" cy="27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885615B-3638-6F68-806F-DB69EAA52F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17606" y="3646674"/>
            <a:ext cx="164337" cy="28172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2D118C2-3963-237D-A95B-3A511C43D1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5558" y="2570630"/>
            <a:ext cx="164337" cy="2817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A12B3CE-110E-7EBB-AAAA-82DC93584F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6051" y="3629640"/>
            <a:ext cx="157500" cy="27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A05F6A-5B81-1211-AF26-7534CCA59C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4291" y="1671395"/>
            <a:ext cx="184938" cy="23117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655B9AB-117C-69E8-A3A3-316386D7A1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25246" y="1662214"/>
            <a:ext cx="184938" cy="231173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5AA2344-6592-9B54-1DD2-1D18C6358CF8}"/>
              </a:ext>
            </a:extLst>
          </p:cNvPr>
          <p:cNvSpPr txBox="1"/>
          <p:nvPr/>
        </p:nvSpPr>
        <p:spPr>
          <a:xfrm>
            <a:off x="1687988" y="-195326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/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R="0"/>
            <a:r>
              <a:rPr lang="en-GB" sz="1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W/C: </a:t>
            </a:r>
            <a:r>
              <a:rPr lang="en-GB" sz="140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17-Apr </a:t>
            </a:r>
            <a:r>
              <a:rPr lang="en-GB" sz="14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08-May 29-May 19-Jun 10-Jul </a:t>
            </a:r>
          </a:p>
          <a:p>
            <a:pPr marR="0"/>
            <a:r>
              <a:rPr lang="en-GB" sz="14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          31-Jul 21-Aug 11-Sep 02-Oct</a:t>
            </a:r>
            <a:endParaRPr lang="en-GB" sz="14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C57F7D9-7B8B-E740-F68B-CF23A6EE63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27712" y="2694739"/>
            <a:ext cx="184938" cy="2311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9B10DC-562D-4C14-1376-540AB9E825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1589" y="5481178"/>
            <a:ext cx="128784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7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DEABF1D-B9AE-1D40-8972-AA0549940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596734" y="576356"/>
            <a:ext cx="421262" cy="151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07AF4-38C8-9C4F-97F4-D7C1CEFDE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740788" y="563563"/>
            <a:ext cx="392324" cy="15165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315A8F-EAD9-D544-8112-BFE6F341E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437354" y="577081"/>
            <a:ext cx="392324" cy="15165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59DC2D-484D-0C48-AE6B-3FA12E0FD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077353" y="577083"/>
            <a:ext cx="392324" cy="15165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D927CD-5B8F-9849-9DEC-A612E976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27934" y="576356"/>
            <a:ext cx="421262" cy="1516542"/>
          </a:xfrm>
          <a:prstGeom prst="rect">
            <a:avLst/>
          </a:prstGeom>
        </p:spPr>
      </p:pic>
      <p:graphicFrame>
        <p:nvGraphicFramePr>
          <p:cNvPr id="4" name="Group 213">
            <a:extLst>
              <a:ext uri="{FF2B5EF4-FFF2-40B4-BE49-F238E27FC236}">
                <a16:creationId xmlns:a16="http://schemas.microsoft.com/office/drawing/2014/main" id="{A05B1488-57BB-E14E-818E-74025141A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73901"/>
              </p:ext>
            </p:extLst>
          </p:nvPr>
        </p:nvGraphicFramePr>
        <p:xfrm>
          <a:off x="790080" y="1586727"/>
          <a:ext cx="10627730" cy="4010139"/>
        </p:xfrm>
        <a:graphic>
          <a:graphicData uri="http://schemas.openxmlformats.org/drawingml/2006/table">
            <a:tbl>
              <a:tblPr/>
              <a:tblGrid>
                <a:gridCol w="135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4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4730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Main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 and Tomato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 Pizza</a:t>
                      </a: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Chinese Chicken and</a:t>
                      </a:r>
                      <a:b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Egg Rice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Roast Gammon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Mashed Potatoes and Gravy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Beef Burger in a Bun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Served with Herby Diced Potatoes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0E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Fish Fingers 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Mashed Potatoes and Ketchup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90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Vegetarian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Cauliflower Macaroni Cheese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72000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 and Tomato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 Pasta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Quorn Sausages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Mashed Potatoes and Gravy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Vegetarian Bolognese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Fusilli Pasta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AE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Vegetarian Burger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in a Bun with Mashed Potatoes and Ketchup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4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Alternative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ith Baked Beans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Cheese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Futura Medium" panose="020B0602020204020303" pitchFamily="34" charset="-79"/>
                        </a:rPr>
                        <a:t>Tuna Mayonnaise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Futura Medium" panose="020B0602020204020303" pitchFamily="34" charset="-79"/>
                        </a:rPr>
                        <a:t>Vegetarian Bolognese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16349"/>
                  </a:ext>
                </a:extLst>
              </a:tr>
              <a:tr h="927526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Vegetables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Sweetcorn and Carrots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Garden Peas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Mixed Vegetables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Baby Carrots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Garden Peas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79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Dessert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Chocolate and Banana Swirl Cake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Yoghurt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Apricot Shortbread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Jammy Jack Flapjack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E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Pineapple Upside-Down Cake 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0A2B2BC-1568-7C40-BA00-8C37C4D5E441}"/>
              </a:ext>
            </a:extLst>
          </p:cNvPr>
          <p:cNvSpPr txBox="1"/>
          <p:nvPr/>
        </p:nvSpPr>
        <p:spPr>
          <a:xfrm>
            <a:off x="132060" y="201389"/>
            <a:ext cx="1412525" cy="599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  <a:t>WEEK 2 </a:t>
            </a:r>
            <a:b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</a:br>
            <a: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  <a:t>MENU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F4D90-288B-234C-8871-73D738FD017E}"/>
              </a:ext>
            </a:extLst>
          </p:cNvPr>
          <p:cNvSpPr txBox="1"/>
          <p:nvPr/>
        </p:nvSpPr>
        <p:spPr>
          <a:xfrm>
            <a:off x="2178680" y="1173665"/>
            <a:ext cx="1516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MONDAY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5D0D13-6CA9-7A4D-85D2-DAD9AA1E15CD}"/>
              </a:ext>
            </a:extLst>
          </p:cNvPr>
          <p:cNvSpPr txBox="1"/>
          <p:nvPr/>
        </p:nvSpPr>
        <p:spPr>
          <a:xfrm>
            <a:off x="4120346" y="1173664"/>
            <a:ext cx="1422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TUESDAY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6CD730-D72A-2343-9877-FDC789ED9332}"/>
              </a:ext>
            </a:extLst>
          </p:cNvPr>
          <p:cNvSpPr txBox="1"/>
          <p:nvPr/>
        </p:nvSpPr>
        <p:spPr>
          <a:xfrm>
            <a:off x="5885689" y="1173664"/>
            <a:ext cx="147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WEDNESDAY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18D6B5-D874-9F47-953F-03DBF0C89E2B}"/>
              </a:ext>
            </a:extLst>
          </p:cNvPr>
          <p:cNvSpPr txBox="1"/>
          <p:nvPr/>
        </p:nvSpPr>
        <p:spPr>
          <a:xfrm>
            <a:off x="7748683" y="1173664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THURSDAY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13B12D-1722-0345-B7F8-1046FDF18D3F}"/>
              </a:ext>
            </a:extLst>
          </p:cNvPr>
          <p:cNvSpPr txBox="1"/>
          <p:nvPr/>
        </p:nvSpPr>
        <p:spPr>
          <a:xfrm>
            <a:off x="9549438" y="1173665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FRIDAY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BF82C05-AC5D-4444-AF0F-8EAA82E0E9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6736" y="6384268"/>
            <a:ext cx="123292" cy="21135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A456BB4-41D5-464D-A927-92DF74BFF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8617" y="6443940"/>
            <a:ext cx="158162" cy="1230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8193DD-3AAF-9943-8D5E-F707A30E2C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90742" y="6412889"/>
            <a:ext cx="123292" cy="1541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35AF7C2-B2A6-B145-BCE9-41F5B84E95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43923" y="6443940"/>
            <a:ext cx="107637" cy="123014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21C130CF-0394-4A0D-8265-A141265B8F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36739" y="6454447"/>
            <a:ext cx="92563" cy="129374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89B5E9D9-73C5-4D65-98A7-BF3840FACD15}"/>
              </a:ext>
            </a:extLst>
          </p:cNvPr>
          <p:cNvSpPr txBox="1"/>
          <p:nvPr/>
        </p:nvSpPr>
        <p:spPr>
          <a:xfrm>
            <a:off x="1551665" y="6218122"/>
            <a:ext cx="4703815" cy="52322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41A5C"/>
                </a:solidFill>
              </a:rPr>
              <a:t>Bread, Fruit &amp; Yoghurt available every day. </a:t>
            </a:r>
          </a:p>
          <a:p>
            <a:pPr algn="ctr"/>
            <a:endParaRPr lang="en-GB" sz="1400" dirty="0">
              <a:solidFill>
                <a:srgbClr val="A41A5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052C7B-A71F-4116-8BE3-1EFABA8E39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202" y="2104235"/>
            <a:ext cx="525426" cy="329944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8D577FF9-B9A3-4C71-B543-16B40ABD4E11}"/>
              </a:ext>
            </a:extLst>
          </p:cNvPr>
          <p:cNvSpPr txBox="1"/>
          <p:nvPr/>
        </p:nvSpPr>
        <p:spPr>
          <a:xfrm rot="16200000">
            <a:off x="-1892480" y="2438691"/>
            <a:ext cx="446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84E11"/>
                </a:solidFill>
              </a:rPr>
              <a:t>Apr 2023 – Oct 2023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49865EB-BBB4-4B29-BE71-5001000C96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4733" y="1668545"/>
            <a:ext cx="184938" cy="23117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83C6865-C2E8-4738-812A-02473205CC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3660" y="2595615"/>
            <a:ext cx="184938" cy="2311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AB0367C-C2DD-380E-457F-F296730DDE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9055" y="1606102"/>
            <a:ext cx="157500" cy="27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85513D-7369-597E-EE7F-6F8515AFA9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0482" y="2562816"/>
            <a:ext cx="157500" cy="27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ABBC4B-5ADC-49CB-D251-3C3A36E009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4733" y="2443882"/>
            <a:ext cx="157500" cy="27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1082355-29ED-E582-388E-AB813B2848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1886" y="2399865"/>
            <a:ext cx="157500" cy="27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1D5F199-0BB8-3D73-5C41-397940DCE2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7744" y="2319048"/>
            <a:ext cx="157500" cy="27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E745C94-24B8-B319-FF75-548080ECEC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94161" y="2410451"/>
            <a:ext cx="157500" cy="270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499CF9-8ABD-0AE4-A7BF-249EF567A6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8438" y="3518550"/>
            <a:ext cx="157500" cy="27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808040D-4352-2696-FA8F-034A7E91E5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9627" y="3541060"/>
            <a:ext cx="157500" cy="270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B5FC83-BF0E-0D7B-F2D9-B1C7C37A2A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7591" y="1658280"/>
            <a:ext cx="184938" cy="23117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33C8985-584F-AD6F-568B-9956A32BCD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2497" y="3523032"/>
            <a:ext cx="157500" cy="2700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E2D2507-9BB6-DCEB-2ECA-F6285C21DB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32559" y="5403516"/>
            <a:ext cx="128784" cy="1800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BA6E66C-0912-EEBE-D3F9-89080D1619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63547" y="4902578"/>
            <a:ext cx="128784" cy="18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EF3193C-48DA-5D1D-5864-7558BBE1F2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0417" y="2671341"/>
            <a:ext cx="184938" cy="231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D64C68A-7B12-7097-45AB-532D2B9CC4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0482" y="3518550"/>
            <a:ext cx="157500" cy="2700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30F7B28-0A09-92CF-312D-12D728C33999}"/>
              </a:ext>
            </a:extLst>
          </p:cNvPr>
          <p:cNvSpPr txBox="1"/>
          <p:nvPr/>
        </p:nvSpPr>
        <p:spPr>
          <a:xfrm>
            <a:off x="1783831" y="-40480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4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W/C: 24-Apr 15-May 05-Jun 26-Jun 17-Jul </a:t>
            </a:r>
          </a:p>
          <a:p>
            <a:r>
              <a:rPr lang="en-GB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         07-Aug 28-Aug 18-Sep 09-Oct</a:t>
            </a:r>
            <a:endParaRPr lang="en-GB" sz="14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22DA5FE-23BD-526E-A59E-41EB239EBD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00711" y="5380955"/>
            <a:ext cx="128784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3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4F522A-4232-4D2D-994D-200522F4B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7" y="1929783"/>
            <a:ext cx="366659" cy="34127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EABF1D-B9AE-1D40-8972-AA05499407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596734" y="576356"/>
            <a:ext cx="421262" cy="151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07AF4-38C8-9C4F-97F4-D7C1CEFDE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740788" y="563563"/>
            <a:ext cx="392324" cy="15165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315A8F-EAD9-D544-8112-BFE6F341E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6437354" y="577081"/>
            <a:ext cx="392324" cy="15165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59DC2D-484D-0C48-AE6B-3FA12E0FDC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0077353" y="577083"/>
            <a:ext cx="392324" cy="15165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D927CD-5B8F-9849-9DEC-A612E97626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227934" y="576356"/>
            <a:ext cx="421262" cy="1516542"/>
          </a:xfrm>
          <a:prstGeom prst="rect">
            <a:avLst/>
          </a:prstGeom>
        </p:spPr>
      </p:pic>
      <p:graphicFrame>
        <p:nvGraphicFramePr>
          <p:cNvPr id="4" name="Group 213">
            <a:extLst>
              <a:ext uri="{FF2B5EF4-FFF2-40B4-BE49-F238E27FC236}">
                <a16:creationId xmlns:a16="http://schemas.microsoft.com/office/drawing/2014/main" id="{A05B1488-57BB-E14E-818E-74025141A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19149"/>
              </p:ext>
            </p:extLst>
          </p:nvPr>
        </p:nvGraphicFramePr>
        <p:xfrm>
          <a:off x="904136" y="1643672"/>
          <a:ext cx="10615777" cy="4045610"/>
        </p:xfrm>
        <a:graphic>
          <a:graphicData uri="http://schemas.openxmlformats.org/drawingml/2006/table">
            <a:tbl>
              <a:tblPr/>
              <a:tblGrid>
                <a:gridCol w="128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3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050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Main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Sausages and Mash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Pork Sausages with Mashed Potatoes and Gravy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 and Tomato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 Pizza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Roast Beef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Mashed Potatoes and Gravy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Tikka Masala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Wholegrain Rice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7E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Fish Fingers 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Herby Diced Potatoes and Ketchup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14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Futura Medium" panose="020B0602020204020303" pitchFamily="34" charset="-79"/>
                        </a:rPr>
                        <a:t>Vegetarian Dish</a:t>
                      </a:r>
                    </a:p>
                  </a:txBody>
                  <a:tcPr marL="96802" marR="96802" marT="72000" marB="48401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Mixed Beany Chilli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Served with Wholegrain Rice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Chinese Vegetables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Egg Rice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Quorn Sausages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Mashed Potatoes and Gravy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Macaroni Cheese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5E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Quorn Dippers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Served with Herby Diced Potatoes and Ketchup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93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Alternative Dish</a:t>
                      </a:r>
                    </a:p>
                  </a:txBody>
                  <a:tcPr marL="96802" marR="96802" marT="72000" marB="4840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Baked Beans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Grated Cheese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Tuna Mayonnaise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with Vegetarian Bolognese</a:t>
                      </a: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Jacket Potato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with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16349"/>
                  </a:ext>
                </a:extLst>
              </a:tr>
              <a:tr h="660204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Vegetables</a:t>
                      </a:r>
                    </a:p>
                  </a:txBody>
                  <a:tcPr marL="96802" marR="96802" marT="72000" marB="4840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1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Garden Peas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Carrots and Garden Peas 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Mixed Vegetables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Sweetcorn and Carrots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DB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Garden Peas</a:t>
                      </a:r>
                    </a:p>
                  </a:txBody>
                  <a:tcPr marL="96802" marR="96802" marT="48401" marB="484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833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Futura Medium" panose="020B0602020204020303" pitchFamily="34" charset="-79"/>
                        </a:rPr>
                        <a:t>Dessert</a:t>
                      </a: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Futura Medium" panose="020B0602020204020303" pitchFamily="34" charset="-79"/>
                      </a:endParaRPr>
                    </a:p>
                  </a:txBody>
                  <a:tcPr marL="96802" marR="96802" marT="72000" marB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4E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Apricot Shortbread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Yoghurt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6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Pineapple Upside-Down Cake 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Chocolate and Banana Swirl Cake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7E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Jammy Jack Flapjack</a:t>
                      </a:r>
                    </a:p>
                  </a:txBody>
                  <a:tcPr marL="96802" marR="96802" marT="7200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0A2B2BC-1568-7C40-BA00-8C37C4D5E441}"/>
              </a:ext>
            </a:extLst>
          </p:cNvPr>
          <p:cNvSpPr txBox="1"/>
          <p:nvPr/>
        </p:nvSpPr>
        <p:spPr>
          <a:xfrm>
            <a:off x="132060" y="201389"/>
            <a:ext cx="1412525" cy="599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  <a:t>WEEK 3 </a:t>
            </a:r>
            <a:b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</a:br>
            <a:r>
              <a:rPr lang="en-US" sz="2400" b="1">
                <a:solidFill>
                  <a:schemeClr val="bg1"/>
                </a:solidFill>
                <a:cs typeface="Futura Medium" panose="020B0602020204020303" pitchFamily="34" charset="-79"/>
              </a:rPr>
              <a:t>MENU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F4D90-288B-234C-8871-73D738FD017E}"/>
              </a:ext>
            </a:extLst>
          </p:cNvPr>
          <p:cNvSpPr txBox="1"/>
          <p:nvPr/>
        </p:nvSpPr>
        <p:spPr>
          <a:xfrm>
            <a:off x="2178680" y="1173665"/>
            <a:ext cx="1516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MONDAY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5D0D13-6CA9-7A4D-85D2-DAD9AA1E15CD}"/>
              </a:ext>
            </a:extLst>
          </p:cNvPr>
          <p:cNvSpPr txBox="1"/>
          <p:nvPr/>
        </p:nvSpPr>
        <p:spPr>
          <a:xfrm>
            <a:off x="4120346" y="1173664"/>
            <a:ext cx="1422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TUESDAY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6CD730-D72A-2343-9877-FDC789ED9332}"/>
              </a:ext>
            </a:extLst>
          </p:cNvPr>
          <p:cNvSpPr txBox="1"/>
          <p:nvPr/>
        </p:nvSpPr>
        <p:spPr>
          <a:xfrm>
            <a:off x="5885689" y="1173664"/>
            <a:ext cx="147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WEDNESDAY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18D6B5-D874-9F47-953F-03DBF0C89E2B}"/>
              </a:ext>
            </a:extLst>
          </p:cNvPr>
          <p:cNvSpPr txBox="1"/>
          <p:nvPr/>
        </p:nvSpPr>
        <p:spPr>
          <a:xfrm>
            <a:off x="7748683" y="1173664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bg1"/>
                </a:solidFill>
                <a:cs typeface="Futura Medium" panose="020B0602020204020303" pitchFamily="34" charset="-79"/>
              </a:rPr>
              <a:t>THURSDAY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13B12D-1722-0345-B7F8-1046FDF18D3F}"/>
              </a:ext>
            </a:extLst>
          </p:cNvPr>
          <p:cNvSpPr txBox="1"/>
          <p:nvPr/>
        </p:nvSpPr>
        <p:spPr>
          <a:xfrm>
            <a:off x="9549438" y="1173665"/>
            <a:ext cx="144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cs typeface="Futura Medium" panose="020B0602020204020303" pitchFamily="34" charset="-79"/>
              </a:rPr>
              <a:t>FRIDAY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BF82C05-AC5D-4444-AF0F-8EAA82E0E9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6736" y="6384268"/>
            <a:ext cx="123292" cy="21135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A456BB4-41D5-464D-A927-92DF74BFF3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8617" y="6443940"/>
            <a:ext cx="158162" cy="1230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8193DD-3AAF-9943-8D5E-F707A30E2C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0742" y="6412889"/>
            <a:ext cx="123292" cy="1541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35AF7C2-B2A6-B145-BCE9-41F5B84E95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3923" y="6443940"/>
            <a:ext cx="107637" cy="1230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B76AE1F-868D-4EC7-A14C-5E69344E08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42530" y="6443940"/>
            <a:ext cx="92563" cy="129374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6A9B09D9-C0C2-4F56-B6A6-39DCAEF82E43}"/>
              </a:ext>
            </a:extLst>
          </p:cNvPr>
          <p:cNvSpPr txBox="1"/>
          <p:nvPr/>
        </p:nvSpPr>
        <p:spPr>
          <a:xfrm>
            <a:off x="1551665" y="6223933"/>
            <a:ext cx="4703815" cy="52322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A41A5C"/>
                </a:solidFill>
              </a:rPr>
              <a:t>Bread, Fruit </a:t>
            </a:r>
            <a:r>
              <a:rPr lang="en-GB" sz="1400">
                <a:solidFill>
                  <a:srgbClr val="A41A5C"/>
                </a:solidFill>
              </a:rPr>
              <a:t>&amp; Yoghurt </a:t>
            </a:r>
            <a:r>
              <a:rPr lang="en-GB" sz="1400" dirty="0">
                <a:solidFill>
                  <a:srgbClr val="A41A5C"/>
                </a:solidFill>
              </a:rPr>
              <a:t>available every day. </a:t>
            </a:r>
          </a:p>
          <a:p>
            <a:pPr algn="ctr"/>
            <a:endParaRPr lang="en-GB" sz="1400" dirty="0">
              <a:solidFill>
                <a:srgbClr val="A41A5C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2D560F-161C-4A42-9953-7E4D2BD75543}"/>
              </a:ext>
            </a:extLst>
          </p:cNvPr>
          <p:cNvSpPr txBox="1"/>
          <p:nvPr/>
        </p:nvSpPr>
        <p:spPr>
          <a:xfrm rot="16200000">
            <a:off x="-1945164" y="2238357"/>
            <a:ext cx="486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84E11"/>
                </a:solidFill>
              </a:rPr>
              <a:t>Apr 2023 – Oct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8E5B49-EBB9-97C9-9C42-61059A8235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0245" y="3750497"/>
            <a:ext cx="157500" cy="27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A0F1E0-4E5B-B269-D5A5-4C9228314F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6019" y="1701178"/>
            <a:ext cx="184938" cy="231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5BB0D7-805D-9CF0-7365-155CA03532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9627" y="2627696"/>
            <a:ext cx="157500" cy="27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AB45DD-8013-81F5-8D9A-FDF910F59E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61951" y="2840054"/>
            <a:ext cx="184938" cy="2311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463276-A13D-06BE-D3C6-273A31D6BA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8860" y="2533902"/>
            <a:ext cx="157500" cy="27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1590438-485E-FC64-378F-F74BE5FFF3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56214" y="2698990"/>
            <a:ext cx="184938" cy="23117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258B0FE-E334-7D12-CD11-3C65C5FB77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5410" y="2625317"/>
            <a:ext cx="157500" cy="27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78B146-E5AF-6F68-8DFC-AFC6F26E62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4643" y="2571675"/>
            <a:ext cx="157500" cy="270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9999028-4AD7-06F2-8DB3-32C4CD65A1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05141" y="1643672"/>
            <a:ext cx="184938" cy="23117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49F87CA-F6A6-9AEB-0C7A-9D27E76FFE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21193" y="2525671"/>
            <a:ext cx="157500" cy="27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803BEAB-29FD-F356-5788-0CDAD899C4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207" y="3754760"/>
            <a:ext cx="157500" cy="2700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D1806CE-C592-2901-5F4A-32C98900C9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7005" y="3713357"/>
            <a:ext cx="157500" cy="2700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D41775B-C57E-9861-0DD2-378F17C81B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18860" y="3729636"/>
            <a:ext cx="157500" cy="2700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E9F1C45-DE61-E378-F3C1-60B202A086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03775" y="5432013"/>
            <a:ext cx="128784" cy="1800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82C54C4-D0C9-2914-9E9E-1FA8B1C35B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44762" y="5432013"/>
            <a:ext cx="128784" cy="180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33DE75F-B1EC-566B-716A-6E8C596864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7249" y="2668902"/>
            <a:ext cx="184938" cy="23117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887540A-8C3F-2F52-36F9-A5625DEE6ED0}"/>
              </a:ext>
            </a:extLst>
          </p:cNvPr>
          <p:cNvSpPr txBox="1"/>
          <p:nvPr/>
        </p:nvSpPr>
        <p:spPr>
          <a:xfrm>
            <a:off x="1759365" y="-87056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40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sz="14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W/C: 01-May 22-May 12-Jun 03-Jul 24-Jul </a:t>
            </a:r>
          </a:p>
          <a:p>
            <a:r>
              <a:rPr lang="en-GB" sz="1400" dirty="0">
                <a:solidFill>
                  <a:srgbClr val="FFFFFF"/>
                </a:solidFill>
                <a:latin typeface="Calibri" panose="020F0502020204030204" pitchFamily="34" charset="0"/>
              </a:rPr>
              <a:t>          </a:t>
            </a:r>
            <a:r>
              <a:rPr lang="en-GB" sz="14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14-Aug 04-Sep 25-Sep 16-Oct</a:t>
            </a:r>
            <a:endParaRPr lang="en-GB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897537-9B3F-D056-6E9C-B04DD65BB7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7745" y="1675295"/>
            <a:ext cx="157500" cy="27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C8DE86D-50F6-44D1-4F05-A8C43B8DB3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57514" y="1953992"/>
            <a:ext cx="158400" cy="1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9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EBCB3F0D1493488962D02861C5F4F6" ma:contentTypeVersion="14" ma:contentTypeDescription="Create a new document." ma:contentTypeScope="" ma:versionID="9df2b955fedb488a9f11ffaac9d6e6cd">
  <xsd:schema xmlns:xsd="http://www.w3.org/2001/XMLSchema" xmlns:xs="http://www.w3.org/2001/XMLSchema" xmlns:p="http://schemas.microsoft.com/office/2006/metadata/properties" xmlns:ns3="59998874-60cb-4778-913d-4234aaf9d056" xmlns:ns4="f9df1198-eba6-4065-97dc-f46a3892d7f2" targetNamespace="http://schemas.microsoft.com/office/2006/metadata/properties" ma:root="true" ma:fieldsID="005df961202a119a2937898429682ba0" ns3:_="" ns4:_="">
    <xsd:import namespace="59998874-60cb-4778-913d-4234aaf9d056"/>
    <xsd:import namespace="f9df1198-eba6-4065-97dc-f46a3892d7f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98874-60cb-4778-913d-4234aaf9d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f1198-eba6-4065-97dc-f46a3892d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515209-51DB-4A5F-A488-02054F88B257}">
  <ds:schemaRefs>
    <ds:schemaRef ds:uri="http://purl.org/dc/elements/1.1/"/>
    <ds:schemaRef ds:uri="http://schemas.openxmlformats.org/package/2006/metadata/core-properties"/>
    <ds:schemaRef ds:uri="f9df1198-eba6-4065-97dc-f46a3892d7f2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59998874-60cb-4778-913d-4234aaf9d05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E3D33C-ED29-4E66-A0D8-99F253FF7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61EA05-9C89-4E38-8163-E277E0780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98874-60cb-4778-913d-4234aaf9d056"/>
    <ds:schemaRef ds:uri="f9df1198-eba6-4065-97dc-f46a3892d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dcec875-1593-4233-b8b1-a96d276bd4ae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4670</TotalTime>
  <Words>530</Words>
  <Application>Microsoft Office PowerPoint</Application>
  <PresentationFormat>Widescreen</PresentationFormat>
  <Paragraphs>152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Vikki Riggs-moulden</cp:lastModifiedBy>
  <cp:revision>106</cp:revision>
  <cp:lastPrinted>2023-03-13T10:51:12Z</cp:lastPrinted>
  <dcterms:created xsi:type="dcterms:W3CDTF">2021-11-23T11:01:06Z</dcterms:created>
  <dcterms:modified xsi:type="dcterms:W3CDTF">2023-03-23T08:57:57Z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0x010100AFEBCB3F0D1493488962D02861C5F4F6</vt:lpwstr>
  </property>
  <property fmtid="{D5CDD505-2E9C-101B-9397-08002B2CF9AE}" pid="3" name="ClassificationContentMarkingFooterLocations">
    <vt:lpwstr>Office Theme:8</vt:lpwstr>
  </property>
  <property fmtid="{D5CDD505-2E9C-101B-9397-08002B2CF9AE}" pid="4" name="ClassificationContentMarkingFooterText">
    <vt:lpwstr>Internal</vt:lpwstr>
  </property>
  <property fmtid="{D5CDD505-2E9C-101B-9397-08002B2CF9AE}" pid="5" name="MSIP_Label_8dcec875-1593-4233-b8b1-a96d276bd4ae_Enabled">
    <vt:lpwstr>true</vt:lpwstr>
  </property>
  <property fmtid="{D5CDD505-2E9C-101B-9397-08002B2CF9AE}" pid="6" name="MSIP_Label_8dcec875-1593-4233-b8b1-a96d276bd4ae_SetDate">
    <vt:lpwstr>2023-02-10T07:57:39Z</vt:lpwstr>
  </property>
  <property fmtid="{D5CDD505-2E9C-101B-9397-08002B2CF9AE}" pid="7" name="MSIP_Label_8dcec875-1593-4233-b8b1-a96d276bd4ae_Method">
    <vt:lpwstr>Privileged</vt:lpwstr>
  </property>
  <property fmtid="{D5CDD505-2E9C-101B-9397-08002B2CF9AE}" pid="8" name="MSIP_Label_8dcec875-1593-4233-b8b1-a96d276bd4ae_Name">
    <vt:lpwstr>8dcec875-1593-4233-b8b1-a96d276bd4ae</vt:lpwstr>
  </property>
  <property fmtid="{D5CDD505-2E9C-101B-9397-08002B2CF9AE}" pid="9" name="MSIP_Label_8dcec875-1593-4233-b8b1-a96d276bd4ae_SiteId">
    <vt:lpwstr>cd62b7dd-4b48-44bd-90e7-e143a22c8ead</vt:lpwstr>
  </property>
  <property fmtid="{D5CDD505-2E9C-101B-9397-08002B2CF9AE}" pid="10" name="MSIP_Label_8dcec875-1593-4233-b8b1-a96d276bd4ae_ActionId">
    <vt:lpwstr>ba7eabec-e6bd-4e9f-9228-cae38d56ec0b</vt:lpwstr>
  </property>
  <property fmtid="{D5CDD505-2E9C-101B-9397-08002B2CF9AE}" pid="11" name="MSIP_Label_8dcec875-1593-4233-b8b1-a96d276bd4ae_ContentBits">
    <vt:lpwstr>0</vt:lpwstr>
  </property>
</Properties>
</file>